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1" r:id="rId2"/>
    <p:sldId id="282" r:id="rId3"/>
    <p:sldId id="280" r:id="rId4"/>
    <p:sldId id="256" r:id="rId5"/>
    <p:sldId id="266" r:id="rId6"/>
    <p:sldId id="257" r:id="rId7"/>
    <p:sldId id="279" r:id="rId8"/>
    <p:sldId id="258" r:id="rId9"/>
    <p:sldId id="267" r:id="rId10"/>
    <p:sldId id="26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9" r:id="rId19"/>
    <p:sldId id="277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7" autoAdjust="0"/>
    <p:restoredTop sz="92190" autoAdjust="0"/>
  </p:normalViewPr>
  <p:slideViewPr>
    <p:cSldViewPr snapToGrid="0">
      <p:cViewPr>
        <p:scale>
          <a:sx n="72" d="100"/>
          <a:sy n="72" d="100"/>
        </p:scale>
        <p:origin x="-121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7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3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909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10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016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42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0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8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1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5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1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1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6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9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CC398-7231-4BDC-9E28-AF54BC0ECEE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566B192-FC8E-4437-B1BB-0955A0417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504" y="2054701"/>
            <a:ext cx="6589199" cy="2664781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ctr"/>
            <a:r>
              <a:rPr lang="en-US" sz="8000" b="1" smtClean="0">
                <a:ln w="900" cmpd="sng">
                  <a:solidFill>
                    <a:schemeClr val="accent1"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Đại Dịch Covid</a:t>
            </a:r>
            <a:endParaRPr lang="en-US" sz="8000" b="1">
              <a:ln w="900" cmpd="sng">
                <a:solidFill>
                  <a:schemeClr val="accent1"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25981" y="5658776"/>
            <a:ext cx="16129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cap="none" spc="150" smtClean="0">
                <a:ln w="11430">
                  <a:solidFill>
                    <a:schemeClr val="tx1"/>
                  </a:solidFill>
                </a:ln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 Giáo</a:t>
            </a:r>
            <a:endParaRPr lang="en-US" sz="2400" b="1" cap="none" spc="150">
              <a:ln w="11430">
                <a:solidFill>
                  <a:schemeClr val="tx1"/>
                </a:solidFill>
              </a:ln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446310"/>
            <a:ext cx="7124700" cy="1280890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Ý nghĩa của việc phòng tránh chấn thương trong hoạt động TDTT:</a:t>
            </a:r>
            <a:b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03" y="2927978"/>
            <a:ext cx="8374494" cy="3930022"/>
          </a:xfrm>
        </p:spPr>
        <p:txBody>
          <a:bodyPr>
            <a:norm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do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nhưng coi thường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chịu tuân theo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nguyên tắc, phương pháp khoa học trong hoạt động TDTT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người tập đã để xảy ra chấn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: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62" y="2108974"/>
            <a:ext cx="3949368" cy="262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2" y="2108974"/>
            <a:ext cx="3508682" cy="262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438807" y="452735"/>
            <a:ext cx="68169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 </a:t>
            </a:r>
            <a:r>
              <a:rPr lang="en-US" sz="3600" b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</a:t>
            </a:r>
            <a:r>
              <a:rPr lang="en-US" sz="3600" b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 hoặc có chảy ít máu ngoài da</a:t>
            </a:r>
            <a:endParaRPr lang="en-US" sz="3600" b="1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Choáng, ngất </a:t>
            </a:r>
            <a:endParaRPr lang="en-US" sz="4000" b="1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64" y="4337033"/>
            <a:ext cx="4184745" cy="240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70" y="1905000"/>
            <a:ext cx="3654694" cy="2432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78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 thương </a:t>
            </a:r>
            <a:r>
              <a:rPr lang="en-US" sz="4000" b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4000" b="1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01" y="3281343"/>
            <a:ext cx="3856519" cy="2903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5" y="1905000"/>
            <a:ext cx="4603826" cy="2301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19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 </a:t>
            </a:r>
            <a:r>
              <a:rPr lang="en-US" sz="4000" b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endParaRPr lang="en-US" sz="4000" b="1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46" y="1905000"/>
            <a:ext cx="2904553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0" y="1905000"/>
            <a:ext cx="4829544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22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 thương khớp và sai </a:t>
            </a:r>
            <a:r>
              <a:rPr lang="en-US" sz="4000" b="1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endParaRPr lang="en-US" sz="4000" b="1">
              <a:ln/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62" y="2453173"/>
            <a:ext cx="3906838" cy="312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2453173"/>
            <a:ext cx="4045720" cy="299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39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Giập hoặc gẫy xương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11" y="1409745"/>
            <a:ext cx="4483189" cy="297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3" y="3887038"/>
            <a:ext cx="3966388" cy="297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3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Chấn động não hoặc cột sống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7" y="2570018"/>
            <a:ext cx="3726873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4" y="2570018"/>
            <a:ext cx="3893279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44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5" y="550718"/>
            <a:ext cx="9379527" cy="581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46" y="2576946"/>
            <a:ext cx="8478982" cy="2632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Chấn </a:t>
            </a:r>
            <a:r>
              <a:rPr lang="en-US" sz="4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thương là </a:t>
            </a:r>
            <a:r>
              <a:rPr lang="en-US" sz="4400" b="1" i="1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kẻ thù </a:t>
            </a:r>
            <a:r>
              <a:rPr lang="en-US" sz="4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của </a:t>
            </a:r>
            <a:r>
              <a:rPr lang="en-US" sz="4400" b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TDTT.</a:t>
            </a:r>
            <a:endParaRPr lang="en-US" sz="4400" b="1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510" y="499419"/>
            <a:ext cx="6589199" cy="1280890"/>
          </a:xfrm>
        </p:spPr>
        <p:txBody>
          <a:bodyPr>
            <a:normAutofit/>
          </a:bodyPr>
          <a:lstStyle/>
          <a:p>
            <a:r>
              <a:rPr lang="en-US" sz="480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480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18" y="1780309"/>
            <a:ext cx="8478982" cy="4345658"/>
          </a:xfrm>
        </p:spPr>
        <p:txBody>
          <a:bodyPr>
            <a:noAutofit/>
          </a:bodyPr>
          <a:lstStyle/>
          <a:p>
            <a:r>
              <a:rPr lang="vi-VN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1. Kẻ thù của TDTT là </a:t>
            </a:r>
            <a:r>
              <a:rPr lang="vi-VN" sz="36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sz="360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vi-VN" sz="32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Chấn thương</a:t>
            </a:r>
            <a:endParaRPr lang="en-US" sz="320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Mục đích tập luyện TDTT là </a:t>
            </a:r>
            <a:r>
              <a:rPr lang="vi-VN" sz="36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sz="360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vi-VN" sz="32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nâng cao sức khỏe phát triển thể </a:t>
            </a:r>
            <a:r>
              <a:rPr lang="vi-VN" sz="32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lực.</a:t>
            </a:r>
            <a:endParaRPr lang="en-US" sz="320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11354" y="3940"/>
            <a:ext cx="7001991" cy="6850118"/>
            <a:chOff x="1111354" y="3940"/>
            <a:chExt cx="7001991" cy="6850118"/>
          </a:xfrm>
        </p:grpSpPr>
        <p:sp>
          <p:nvSpPr>
            <p:cNvPr id="12" name="Freeform 11"/>
            <p:cNvSpPr/>
            <p:nvPr/>
          </p:nvSpPr>
          <p:spPr>
            <a:xfrm>
              <a:off x="3602012" y="2718201"/>
              <a:ext cx="1939974" cy="1939974"/>
            </a:xfrm>
            <a:custGeom>
              <a:avLst/>
              <a:gdLst>
                <a:gd name="connsiteX0" fmla="*/ 0 w 1939974"/>
                <a:gd name="connsiteY0" fmla="*/ 969987 h 1939974"/>
                <a:gd name="connsiteX1" fmla="*/ 969987 w 1939974"/>
                <a:gd name="connsiteY1" fmla="*/ 0 h 1939974"/>
                <a:gd name="connsiteX2" fmla="*/ 1939974 w 1939974"/>
                <a:gd name="connsiteY2" fmla="*/ 969987 h 1939974"/>
                <a:gd name="connsiteX3" fmla="*/ 969987 w 1939974"/>
                <a:gd name="connsiteY3" fmla="*/ 1939974 h 1939974"/>
                <a:gd name="connsiteX4" fmla="*/ 0 w 1939974"/>
                <a:gd name="connsiteY4" fmla="*/ 969987 h 193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974" h="1939974">
                  <a:moveTo>
                    <a:pt x="0" y="969987"/>
                  </a:moveTo>
                  <a:cubicBezTo>
                    <a:pt x="0" y="434278"/>
                    <a:pt x="434278" y="0"/>
                    <a:pt x="969987" y="0"/>
                  </a:cubicBezTo>
                  <a:cubicBezTo>
                    <a:pt x="1505696" y="0"/>
                    <a:pt x="1939974" y="434278"/>
                    <a:pt x="1939974" y="969987"/>
                  </a:cubicBezTo>
                  <a:cubicBezTo>
                    <a:pt x="1939974" y="1505696"/>
                    <a:pt x="1505696" y="1939974"/>
                    <a:pt x="969987" y="1939974"/>
                  </a:cubicBezTo>
                  <a:cubicBezTo>
                    <a:pt x="434278" y="1939974"/>
                    <a:pt x="0" y="1505696"/>
                    <a:pt x="0" y="96998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5543" tIns="375543" rIns="375543" bIns="375543" numCol="1" spcCol="1270" anchor="ctr" anchorCtr="0">
              <a:noAutofit/>
            </a:bodyPr>
            <a:lstStyle/>
            <a:p>
              <a:pPr lvl="0" algn="ctr" defTabSz="3200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kern="1200" smtClean="0">
                  <a:latin typeface="Times New Roman" pitchFamily="18" charset="0"/>
                  <a:cs typeface="Times New Roman" pitchFamily="18" charset="0"/>
                </a:rPr>
                <a:t>5K</a:t>
              </a:r>
              <a:endParaRPr lang="en-US" sz="7200" kern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 rot="16200000">
              <a:off x="4366814" y="2012877"/>
              <a:ext cx="410371" cy="659591"/>
            </a:xfrm>
            <a:custGeom>
              <a:avLst/>
              <a:gdLst>
                <a:gd name="connsiteX0" fmla="*/ 0 w 410371"/>
                <a:gd name="connsiteY0" fmla="*/ 131918 h 659591"/>
                <a:gd name="connsiteX1" fmla="*/ 205186 w 410371"/>
                <a:gd name="connsiteY1" fmla="*/ 131918 h 659591"/>
                <a:gd name="connsiteX2" fmla="*/ 205186 w 410371"/>
                <a:gd name="connsiteY2" fmla="*/ 0 h 659591"/>
                <a:gd name="connsiteX3" fmla="*/ 410371 w 410371"/>
                <a:gd name="connsiteY3" fmla="*/ 329796 h 659591"/>
                <a:gd name="connsiteX4" fmla="*/ 205186 w 410371"/>
                <a:gd name="connsiteY4" fmla="*/ 659591 h 659591"/>
                <a:gd name="connsiteX5" fmla="*/ 205186 w 410371"/>
                <a:gd name="connsiteY5" fmla="*/ 527673 h 659591"/>
                <a:gd name="connsiteX6" fmla="*/ 0 w 410371"/>
                <a:gd name="connsiteY6" fmla="*/ 527673 h 659591"/>
                <a:gd name="connsiteX7" fmla="*/ 0 w 410371"/>
                <a:gd name="connsiteY7" fmla="*/ 131918 h 65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371" h="659591">
                  <a:moveTo>
                    <a:pt x="0" y="131918"/>
                  </a:moveTo>
                  <a:lnTo>
                    <a:pt x="205186" y="131918"/>
                  </a:lnTo>
                  <a:lnTo>
                    <a:pt x="205186" y="0"/>
                  </a:lnTo>
                  <a:lnTo>
                    <a:pt x="410371" y="329796"/>
                  </a:lnTo>
                  <a:lnTo>
                    <a:pt x="205186" y="659591"/>
                  </a:lnTo>
                  <a:lnTo>
                    <a:pt x="205186" y="527673"/>
                  </a:lnTo>
                  <a:lnTo>
                    <a:pt x="0" y="527673"/>
                  </a:lnTo>
                  <a:lnTo>
                    <a:pt x="0" y="131918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2" tIns="131918" rIns="123112" bIns="13191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602012" y="3940"/>
              <a:ext cx="1939974" cy="1939974"/>
            </a:xfrm>
            <a:custGeom>
              <a:avLst/>
              <a:gdLst>
                <a:gd name="connsiteX0" fmla="*/ 0 w 1939974"/>
                <a:gd name="connsiteY0" fmla="*/ 969987 h 1939974"/>
                <a:gd name="connsiteX1" fmla="*/ 969987 w 1939974"/>
                <a:gd name="connsiteY1" fmla="*/ 0 h 1939974"/>
                <a:gd name="connsiteX2" fmla="*/ 1939974 w 1939974"/>
                <a:gd name="connsiteY2" fmla="*/ 969987 h 1939974"/>
                <a:gd name="connsiteX3" fmla="*/ 969987 w 1939974"/>
                <a:gd name="connsiteY3" fmla="*/ 1939974 h 1939974"/>
                <a:gd name="connsiteX4" fmla="*/ 0 w 1939974"/>
                <a:gd name="connsiteY4" fmla="*/ 969987 h 193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974" h="1939974">
                  <a:moveTo>
                    <a:pt x="0" y="969987"/>
                  </a:moveTo>
                  <a:cubicBezTo>
                    <a:pt x="0" y="434278"/>
                    <a:pt x="434278" y="0"/>
                    <a:pt x="969987" y="0"/>
                  </a:cubicBezTo>
                  <a:cubicBezTo>
                    <a:pt x="1505696" y="0"/>
                    <a:pt x="1939974" y="434278"/>
                    <a:pt x="1939974" y="969987"/>
                  </a:cubicBezTo>
                  <a:cubicBezTo>
                    <a:pt x="1939974" y="1505696"/>
                    <a:pt x="1505696" y="1939974"/>
                    <a:pt x="969987" y="1939974"/>
                  </a:cubicBezTo>
                  <a:cubicBezTo>
                    <a:pt x="434278" y="1939974"/>
                    <a:pt x="0" y="1505696"/>
                    <a:pt x="0" y="96998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9823" tIns="329823" rIns="329823" bIns="329823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smtClean="0">
                  <a:latin typeface="Times New Roman" pitchFamily="18" charset="0"/>
                  <a:cs typeface="Times New Roman" pitchFamily="18" charset="0"/>
                </a:rPr>
                <a:t>Khẩu Trang</a:t>
              </a:r>
              <a:endParaRPr lang="en-US" sz="3600" kern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20692066">
              <a:off x="5655406" y="3013547"/>
              <a:ext cx="383585" cy="659591"/>
            </a:xfrm>
            <a:custGeom>
              <a:avLst/>
              <a:gdLst>
                <a:gd name="connsiteX0" fmla="*/ 0 w 383585"/>
                <a:gd name="connsiteY0" fmla="*/ 131918 h 659591"/>
                <a:gd name="connsiteX1" fmla="*/ 191793 w 383585"/>
                <a:gd name="connsiteY1" fmla="*/ 131918 h 659591"/>
                <a:gd name="connsiteX2" fmla="*/ 191793 w 383585"/>
                <a:gd name="connsiteY2" fmla="*/ 0 h 659591"/>
                <a:gd name="connsiteX3" fmla="*/ 383585 w 383585"/>
                <a:gd name="connsiteY3" fmla="*/ 329796 h 659591"/>
                <a:gd name="connsiteX4" fmla="*/ 191793 w 383585"/>
                <a:gd name="connsiteY4" fmla="*/ 659591 h 659591"/>
                <a:gd name="connsiteX5" fmla="*/ 191793 w 383585"/>
                <a:gd name="connsiteY5" fmla="*/ 527673 h 659591"/>
                <a:gd name="connsiteX6" fmla="*/ 0 w 383585"/>
                <a:gd name="connsiteY6" fmla="*/ 527673 h 659591"/>
                <a:gd name="connsiteX7" fmla="*/ 0 w 383585"/>
                <a:gd name="connsiteY7" fmla="*/ 131918 h 65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3585" h="659591">
                  <a:moveTo>
                    <a:pt x="0" y="131918"/>
                  </a:moveTo>
                  <a:lnTo>
                    <a:pt x="191793" y="131918"/>
                  </a:lnTo>
                  <a:lnTo>
                    <a:pt x="191793" y="0"/>
                  </a:lnTo>
                  <a:lnTo>
                    <a:pt x="383585" y="329796"/>
                  </a:lnTo>
                  <a:lnTo>
                    <a:pt x="191793" y="659591"/>
                  </a:lnTo>
                  <a:lnTo>
                    <a:pt x="191793" y="527673"/>
                  </a:lnTo>
                  <a:lnTo>
                    <a:pt x="0" y="527673"/>
                  </a:lnTo>
                  <a:lnTo>
                    <a:pt x="0" y="131918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131918" rIns="115075" bIns="13191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6173371" y="2022843"/>
              <a:ext cx="1939974" cy="1939974"/>
            </a:xfrm>
            <a:custGeom>
              <a:avLst/>
              <a:gdLst>
                <a:gd name="connsiteX0" fmla="*/ 0 w 1939974"/>
                <a:gd name="connsiteY0" fmla="*/ 969987 h 1939974"/>
                <a:gd name="connsiteX1" fmla="*/ 969987 w 1939974"/>
                <a:gd name="connsiteY1" fmla="*/ 0 h 1939974"/>
                <a:gd name="connsiteX2" fmla="*/ 1939974 w 1939974"/>
                <a:gd name="connsiteY2" fmla="*/ 969987 h 1939974"/>
                <a:gd name="connsiteX3" fmla="*/ 969987 w 1939974"/>
                <a:gd name="connsiteY3" fmla="*/ 1939974 h 1939974"/>
                <a:gd name="connsiteX4" fmla="*/ 0 w 1939974"/>
                <a:gd name="connsiteY4" fmla="*/ 969987 h 193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974" h="1939974">
                  <a:moveTo>
                    <a:pt x="0" y="969987"/>
                  </a:moveTo>
                  <a:cubicBezTo>
                    <a:pt x="0" y="434278"/>
                    <a:pt x="434278" y="0"/>
                    <a:pt x="969987" y="0"/>
                  </a:cubicBezTo>
                  <a:cubicBezTo>
                    <a:pt x="1505696" y="0"/>
                    <a:pt x="1939974" y="434278"/>
                    <a:pt x="1939974" y="969987"/>
                  </a:cubicBezTo>
                  <a:cubicBezTo>
                    <a:pt x="1939974" y="1505696"/>
                    <a:pt x="1505696" y="1939974"/>
                    <a:pt x="969987" y="1939974"/>
                  </a:cubicBezTo>
                  <a:cubicBezTo>
                    <a:pt x="434278" y="1939974"/>
                    <a:pt x="0" y="1505696"/>
                    <a:pt x="0" y="96998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9823" tIns="329823" rIns="329823" bIns="329823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smtClean="0">
                  <a:latin typeface="Times New Roman" pitchFamily="18" charset="0"/>
                  <a:cs typeface="Times New Roman" pitchFamily="18" charset="0"/>
                </a:rPr>
                <a:t>Khử Khuẩn</a:t>
              </a:r>
              <a:endParaRPr lang="en-US" sz="3600" kern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3240000">
              <a:off x="5157688" y="4446938"/>
              <a:ext cx="410371" cy="659591"/>
            </a:xfrm>
            <a:custGeom>
              <a:avLst/>
              <a:gdLst>
                <a:gd name="connsiteX0" fmla="*/ 0 w 410371"/>
                <a:gd name="connsiteY0" fmla="*/ 131918 h 659591"/>
                <a:gd name="connsiteX1" fmla="*/ 205186 w 410371"/>
                <a:gd name="connsiteY1" fmla="*/ 131918 h 659591"/>
                <a:gd name="connsiteX2" fmla="*/ 205186 w 410371"/>
                <a:gd name="connsiteY2" fmla="*/ 0 h 659591"/>
                <a:gd name="connsiteX3" fmla="*/ 410371 w 410371"/>
                <a:gd name="connsiteY3" fmla="*/ 329796 h 659591"/>
                <a:gd name="connsiteX4" fmla="*/ 205186 w 410371"/>
                <a:gd name="connsiteY4" fmla="*/ 659591 h 659591"/>
                <a:gd name="connsiteX5" fmla="*/ 205186 w 410371"/>
                <a:gd name="connsiteY5" fmla="*/ 527673 h 659591"/>
                <a:gd name="connsiteX6" fmla="*/ 0 w 410371"/>
                <a:gd name="connsiteY6" fmla="*/ 527673 h 659591"/>
                <a:gd name="connsiteX7" fmla="*/ 0 w 410371"/>
                <a:gd name="connsiteY7" fmla="*/ 131918 h 65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371" h="659591">
                  <a:moveTo>
                    <a:pt x="0" y="131918"/>
                  </a:moveTo>
                  <a:lnTo>
                    <a:pt x="205186" y="131918"/>
                  </a:lnTo>
                  <a:lnTo>
                    <a:pt x="205186" y="0"/>
                  </a:lnTo>
                  <a:lnTo>
                    <a:pt x="410371" y="329796"/>
                  </a:lnTo>
                  <a:lnTo>
                    <a:pt x="205186" y="659591"/>
                  </a:lnTo>
                  <a:lnTo>
                    <a:pt x="205186" y="527673"/>
                  </a:lnTo>
                  <a:lnTo>
                    <a:pt x="0" y="527673"/>
                  </a:lnTo>
                  <a:lnTo>
                    <a:pt x="0" y="131918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1917" rIns="123110" bIns="13191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197415" y="4914084"/>
              <a:ext cx="1939974" cy="1939974"/>
            </a:xfrm>
            <a:custGeom>
              <a:avLst/>
              <a:gdLst>
                <a:gd name="connsiteX0" fmla="*/ 0 w 1939974"/>
                <a:gd name="connsiteY0" fmla="*/ 969987 h 1939974"/>
                <a:gd name="connsiteX1" fmla="*/ 969987 w 1939974"/>
                <a:gd name="connsiteY1" fmla="*/ 0 h 1939974"/>
                <a:gd name="connsiteX2" fmla="*/ 1939974 w 1939974"/>
                <a:gd name="connsiteY2" fmla="*/ 969987 h 1939974"/>
                <a:gd name="connsiteX3" fmla="*/ 969987 w 1939974"/>
                <a:gd name="connsiteY3" fmla="*/ 1939974 h 1939974"/>
                <a:gd name="connsiteX4" fmla="*/ 0 w 1939974"/>
                <a:gd name="connsiteY4" fmla="*/ 969987 h 193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974" h="1939974">
                  <a:moveTo>
                    <a:pt x="0" y="969987"/>
                  </a:moveTo>
                  <a:cubicBezTo>
                    <a:pt x="0" y="434278"/>
                    <a:pt x="434278" y="0"/>
                    <a:pt x="969987" y="0"/>
                  </a:cubicBezTo>
                  <a:cubicBezTo>
                    <a:pt x="1505696" y="0"/>
                    <a:pt x="1939974" y="434278"/>
                    <a:pt x="1939974" y="969987"/>
                  </a:cubicBezTo>
                  <a:cubicBezTo>
                    <a:pt x="1939974" y="1505696"/>
                    <a:pt x="1505696" y="1939974"/>
                    <a:pt x="969987" y="1939974"/>
                  </a:cubicBezTo>
                  <a:cubicBezTo>
                    <a:pt x="434278" y="1939974"/>
                    <a:pt x="0" y="1505696"/>
                    <a:pt x="0" y="96998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4743" tIns="324743" rIns="324743" bIns="324743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smtClean="0">
                  <a:latin typeface="Times New Roman" pitchFamily="18" charset="0"/>
                  <a:cs typeface="Times New Roman" pitchFamily="18" charset="0"/>
                </a:rPr>
                <a:t>Khoảng Cách</a:t>
              </a:r>
              <a:endParaRPr lang="en-US" sz="3200" kern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rot="18360000">
              <a:off x="3575939" y="4446937"/>
              <a:ext cx="410372" cy="659592"/>
            </a:xfrm>
            <a:custGeom>
              <a:avLst/>
              <a:gdLst>
                <a:gd name="connsiteX0" fmla="*/ 0 w 410371"/>
                <a:gd name="connsiteY0" fmla="*/ 131918 h 659591"/>
                <a:gd name="connsiteX1" fmla="*/ 205186 w 410371"/>
                <a:gd name="connsiteY1" fmla="*/ 131918 h 659591"/>
                <a:gd name="connsiteX2" fmla="*/ 205186 w 410371"/>
                <a:gd name="connsiteY2" fmla="*/ 0 h 659591"/>
                <a:gd name="connsiteX3" fmla="*/ 410371 w 410371"/>
                <a:gd name="connsiteY3" fmla="*/ 329796 h 659591"/>
                <a:gd name="connsiteX4" fmla="*/ 205186 w 410371"/>
                <a:gd name="connsiteY4" fmla="*/ 659591 h 659591"/>
                <a:gd name="connsiteX5" fmla="*/ 205186 w 410371"/>
                <a:gd name="connsiteY5" fmla="*/ 527673 h 659591"/>
                <a:gd name="connsiteX6" fmla="*/ 0 w 410371"/>
                <a:gd name="connsiteY6" fmla="*/ 527673 h 659591"/>
                <a:gd name="connsiteX7" fmla="*/ 0 w 410371"/>
                <a:gd name="connsiteY7" fmla="*/ 131918 h 65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371" h="659591">
                  <a:moveTo>
                    <a:pt x="410371" y="527673"/>
                  </a:moveTo>
                  <a:lnTo>
                    <a:pt x="205185" y="527673"/>
                  </a:lnTo>
                  <a:lnTo>
                    <a:pt x="205185" y="659591"/>
                  </a:lnTo>
                  <a:lnTo>
                    <a:pt x="0" y="329795"/>
                  </a:lnTo>
                  <a:lnTo>
                    <a:pt x="205185" y="0"/>
                  </a:lnTo>
                  <a:lnTo>
                    <a:pt x="205185" y="131918"/>
                  </a:lnTo>
                  <a:lnTo>
                    <a:pt x="410371" y="131918"/>
                  </a:lnTo>
                  <a:lnTo>
                    <a:pt x="410371" y="527673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3110" tIns="131918" rIns="1" bIns="13191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006610" y="4914084"/>
              <a:ext cx="1939974" cy="1939974"/>
            </a:xfrm>
            <a:custGeom>
              <a:avLst/>
              <a:gdLst>
                <a:gd name="connsiteX0" fmla="*/ 0 w 1939974"/>
                <a:gd name="connsiteY0" fmla="*/ 969987 h 1939974"/>
                <a:gd name="connsiteX1" fmla="*/ 969987 w 1939974"/>
                <a:gd name="connsiteY1" fmla="*/ 0 h 1939974"/>
                <a:gd name="connsiteX2" fmla="*/ 1939974 w 1939974"/>
                <a:gd name="connsiteY2" fmla="*/ 969987 h 1939974"/>
                <a:gd name="connsiteX3" fmla="*/ 969987 w 1939974"/>
                <a:gd name="connsiteY3" fmla="*/ 1939974 h 1939974"/>
                <a:gd name="connsiteX4" fmla="*/ 0 w 1939974"/>
                <a:gd name="connsiteY4" fmla="*/ 969987 h 193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974" h="1939974">
                  <a:moveTo>
                    <a:pt x="0" y="969987"/>
                  </a:moveTo>
                  <a:cubicBezTo>
                    <a:pt x="0" y="434278"/>
                    <a:pt x="434278" y="0"/>
                    <a:pt x="969987" y="0"/>
                  </a:cubicBezTo>
                  <a:cubicBezTo>
                    <a:pt x="1505696" y="0"/>
                    <a:pt x="1939974" y="434278"/>
                    <a:pt x="1939974" y="969987"/>
                  </a:cubicBezTo>
                  <a:cubicBezTo>
                    <a:pt x="1939974" y="1505696"/>
                    <a:pt x="1505696" y="1939974"/>
                    <a:pt x="969987" y="1939974"/>
                  </a:cubicBezTo>
                  <a:cubicBezTo>
                    <a:pt x="434278" y="1939974"/>
                    <a:pt x="0" y="1505696"/>
                    <a:pt x="0" y="96998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4743" tIns="324743" rIns="324743" bIns="324743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smtClean="0">
                  <a:latin typeface="Times New Roman" pitchFamily="18" charset="0"/>
                  <a:cs typeface="Times New Roman" pitchFamily="18" charset="0"/>
                </a:rPr>
                <a:t>Không Tập Trung</a:t>
              </a:r>
              <a:endParaRPr lang="en-US" sz="3200" kern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 rot="22973846">
              <a:off x="3134836" y="2836867"/>
              <a:ext cx="404776" cy="659592"/>
            </a:xfrm>
            <a:custGeom>
              <a:avLst/>
              <a:gdLst>
                <a:gd name="connsiteX0" fmla="*/ 0 w 404775"/>
                <a:gd name="connsiteY0" fmla="*/ 131918 h 659591"/>
                <a:gd name="connsiteX1" fmla="*/ 202388 w 404775"/>
                <a:gd name="connsiteY1" fmla="*/ 131918 h 659591"/>
                <a:gd name="connsiteX2" fmla="*/ 202388 w 404775"/>
                <a:gd name="connsiteY2" fmla="*/ 0 h 659591"/>
                <a:gd name="connsiteX3" fmla="*/ 404775 w 404775"/>
                <a:gd name="connsiteY3" fmla="*/ 329796 h 659591"/>
                <a:gd name="connsiteX4" fmla="*/ 202388 w 404775"/>
                <a:gd name="connsiteY4" fmla="*/ 659591 h 659591"/>
                <a:gd name="connsiteX5" fmla="*/ 202388 w 404775"/>
                <a:gd name="connsiteY5" fmla="*/ 527673 h 659591"/>
                <a:gd name="connsiteX6" fmla="*/ 0 w 404775"/>
                <a:gd name="connsiteY6" fmla="*/ 527673 h 659591"/>
                <a:gd name="connsiteX7" fmla="*/ 0 w 404775"/>
                <a:gd name="connsiteY7" fmla="*/ 131918 h 65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775" h="659591">
                  <a:moveTo>
                    <a:pt x="404775" y="527673"/>
                  </a:moveTo>
                  <a:lnTo>
                    <a:pt x="202387" y="527673"/>
                  </a:lnTo>
                  <a:lnTo>
                    <a:pt x="202387" y="659591"/>
                  </a:lnTo>
                  <a:lnTo>
                    <a:pt x="0" y="329795"/>
                  </a:lnTo>
                  <a:lnTo>
                    <a:pt x="202387" y="0"/>
                  </a:lnTo>
                  <a:lnTo>
                    <a:pt x="202387" y="131918"/>
                  </a:lnTo>
                  <a:lnTo>
                    <a:pt x="404775" y="131918"/>
                  </a:lnTo>
                  <a:lnTo>
                    <a:pt x="404775" y="527673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432" tIns="131919" rIns="0" bIns="131917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111354" y="1666237"/>
              <a:ext cx="1939974" cy="1939974"/>
            </a:xfrm>
            <a:custGeom>
              <a:avLst/>
              <a:gdLst>
                <a:gd name="connsiteX0" fmla="*/ 0 w 1939974"/>
                <a:gd name="connsiteY0" fmla="*/ 969987 h 1939974"/>
                <a:gd name="connsiteX1" fmla="*/ 969987 w 1939974"/>
                <a:gd name="connsiteY1" fmla="*/ 0 h 1939974"/>
                <a:gd name="connsiteX2" fmla="*/ 1939974 w 1939974"/>
                <a:gd name="connsiteY2" fmla="*/ 969987 h 1939974"/>
                <a:gd name="connsiteX3" fmla="*/ 969987 w 1939974"/>
                <a:gd name="connsiteY3" fmla="*/ 1939974 h 1939974"/>
                <a:gd name="connsiteX4" fmla="*/ 0 w 1939974"/>
                <a:gd name="connsiteY4" fmla="*/ 969987 h 193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9974" h="1939974">
                  <a:moveTo>
                    <a:pt x="0" y="969987"/>
                  </a:moveTo>
                  <a:cubicBezTo>
                    <a:pt x="0" y="434278"/>
                    <a:pt x="434278" y="0"/>
                    <a:pt x="969987" y="0"/>
                  </a:cubicBezTo>
                  <a:cubicBezTo>
                    <a:pt x="1505696" y="0"/>
                    <a:pt x="1939974" y="434278"/>
                    <a:pt x="1939974" y="969987"/>
                  </a:cubicBezTo>
                  <a:cubicBezTo>
                    <a:pt x="1939974" y="1505696"/>
                    <a:pt x="1505696" y="1939974"/>
                    <a:pt x="969987" y="1939974"/>
                  </a:cubicBezTo>
                  <a:cubicBezTo>
                    <a:pt x="434278" y="1939974"/>
                    <a:pt x="0" y="1505696"/>
                    <a:pt x="0" y="969987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4743" tIns="324743" rIns="324743" bIns="324743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smtClean="0">
                  <a:latin typeface="Times New Roman" pitchFamily="18" charset="0"/>
                  <a:cs typeface="Times New Roman" pitchFamily="18" charset="0"/>
                </a:rPr>
                <a:t>Khai Báo Y Tế</a:t>
              </a:r>
              <a:endParaRPr lang="en-US" sz="3200" kern="12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62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09" y="624110"/>
            <a:ext cx="8825345" cy="5568872"/>
          </a:xfrm>
        </p:spPr>
      </p:pic>
    </p:spTree>
    <p:extLst>
      <p:ext uri="{BB962C8B-B14F-4D97-AF65-F5344CB8AC3E}">
        <p14:creationId xmlns:p14="http://schemas.microsoft.com/office/powerpoint/2010/main" val="14542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55" y="0"/>
            <a:ext cx="8811490" cy="6858000"/>
          </a:xfrm>
        </p:spPr>
      </p:pic>
    </p:spTree>
    <p:extLst>
      <p:ext uri="{BB962C8B-B14F-4D97-AF65-F5344CB8AC3E}">
        <p14:creationId xmlns:p14="http://schemas.microsoft.com/office/powerpoint/2010/main" val="225916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7" y="787400"/>
            <a:ext cx="7308070" cy="520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034108" y="1969951"/>
            <a:ext cx="570944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nl-NL" sz="5400" b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CHẤN THƯƠNG</a:t>
            </a:r>
            <a:r>
              <a:rPr lang="en-US" sz="5400" b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cap="none" spc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18572" y="5348069"/>
            <a:ext cx="18499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smtClean="0">
                <a:ln w="0"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 Giáo</a:t>
            </a:r>
            <a:endParaRPr lang="en-US" sz="2400" b="0" cap="none" spc="0">
              <a:ln w="0">
                <a:solidFill>
                  <a:schemeClr val="bg2"/>
                </a:solidFill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5913" y="3566677"/>
            <a:ext cx="234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5400" b="1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9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7109899" cy="1280890"/>
          </a:xfrm>
        </p:spPr>
        <p:txBody>
          <a:bodyPr>
            <a:noAutofit/>
          </a:bodyPr>
          <a:lstStyle/>
          <a:p>
            <a:r>
              <a:rPr lang="en-US" sz="4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Chấn Thương</a:t>
            </a:r>
            <a:endParaRPr lang="en-US" sz="4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055" y="2108200"/>
            <a:ext cx="7696200" cy="3777622"/>
          </a:xfrm>
          <a:noFill/>
          <a:ln>
            <a:noFill/>
          </a:ln>
          <a:effectLst>
            <a:outerShdw blurRad="50800" dist="38100" dir="5400000" algn="t" rotWithShape="0">
              <a:srgbClr val="FF0000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1. Ý nghĩa của việc phòng tránh chấn thương trong hoạt động thể dục thể thao.</a:t>
            </a:r>
            <a:endParaRPr lang="en-US" sz="32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nguyên nhân và cách phòng tránh chấn thương khi hoạt động TDTT.( tiết 5)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501" y="395510"/>
            <a:ext cx="7719499" cy="1090390"/>
          </a:xfrm>
        </p:spPr>
        <p:txBody>
          <a:bodyPr>
            <a:noAutofit/>
          </a:bodyPr>
          <a:lstStyle/>
          <a:p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Ý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việc phòng tránh chấn thương trong hoạt động 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TDTT: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778" y="2050021"/>
            <a:ext cx="7696199" cy="3683000"/>
          </a:xfrm>
        </p:spPr>
        <p:txBody>
          <a:bodyPr>
            <a:noAutofit/>
          </a:bodyPr>
          <a:lstStyle/>
          <a:p>
            <a:r>
              <a:rPr lang="en-US" sz="4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Thể dục thể thao là gì?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40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dục?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40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thao?</a:t>
            </a:r>
          </a:p>
          <a:p>
            <a:pPr marL="0" indent="0">
              <a:buNone/>
            </a:pPr>
            <a:endParaRPr lang="en-US" sz="440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731" y="1347505"/>
            <a:ext cx="8046478" cy="3874604"/>
          </a:xfrm>
        </p:spPr>
        <p:txBody>
          <a:bodyPr>
            <a:normAutofit/>
          </a:bodyPr>
          <a:lstStyle/>
          <a:p>
            <a:pPr lvl="2"/>
            <a:r>
              <a:rPr lang="en-US" sz="4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dục?</a:t>
            </a:r>
            <a:endParaRPr lang="en-US" sz="4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hoạt động giáo dục về thể chất, các hoạt động tập luyện cơ bản…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>
                <a:latin typeface="Times New Roman" panose="02020603050405020304" pitchFamily="18" charset="0"/>
                <a:cs typeface="Times New Roman" panose="02020603050405020304" pitchFamily="18" charset="0"/>
              </a:rPr>
              <a:t>Thể thao?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các hoạt động thi đấu.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348" y="522510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dục thể thao cộng đồng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9589924521826277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309" y="1264555"/>
            <a:ext cx="8011391" cy="459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9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801" y="459010"/>
            <a:ext cx="7122599" cy="1280890"/>
          </a:xfrm>
        </p:spPr>
        <p:txBody>
          <a:bodyPr>
            <a:normAutofit fontScale="90000"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Ý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việc phòng tránh chấn thương trong hoạt động TDTT:</a:t>
            </a:r>
            <a:b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550" y="3080378"/>
            <a:ext cx="8039099" cy="377762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Mục </a:t>
            </a:r>
            <a:r>
              <a:rPr lang="en-US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đích cơ bản và quan trọng nhất khi tham gia tập luyện TDTT là </a:t>
            </a:r>
            <a:r>
              <a:rPr lang="en-US" sz="3200" u="sng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nâng cao sức khoẻ phát triển thể lực của mỗi người. </a:t>
            </a:r>
            <a:endParaRPr lang="en-US" sz="3200" u="sng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1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1950</TotalTime>
  <Words>312</Words>
  <Application>Microsoft Office PowerPoint</Application>
  <PresentationFormat>On-screen Show (4:3)</PresentationFormat>
  <Paragraphs>41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Wisp</vt:lpstr>
      <vt:lpstr>Đại Dịch Covid</vt:lpstr>
      <vt:lpstr>PowerPoint Presentation</vt:lpstr>
      <vt:lpstr>PowerPoint Presentation</vt:lpstr>
      <vt:lpstr>PowerPoint Presentation</vt:lpstr>
      <vt:lpstr>Phòng Tránh Chấn Thương</vt:lpstr>
      <vt:lpstr>1. Ý nghĩa của việc phòng tránh chấn thương trong hoạt động TDTT:  </vt:lpstr>
      <vt:lpstr>PowerPoint Presentation</vt:lpstr>
      <vt:lpstr>Thể dục thể thao cộng đồng</vt:lpstr>
      <vt:lpstr>1. Ý nghĩa của việc phòng tránh chấn thương trong hoạt động TDTT:  </vt:lpstr>
      <vt:lpstr>1. Ý nghĩa của việc phòng tránh chấn thương trong hoạt động TDTT: </vt:lpstr>
      <vt:lpstr>PowerPoint Presentation</vt:lpstr>
      <vt:lpstr>Choáng, ngất </vt:lpstr>
      <vt:lpstr>Tổn thương cơ</vt:lpstr>
      <vt:lpstr>Bong gân</vt:lpstr>
      <vt:lpstr>Tổn thương khớp và sai khớp</vt:lpstr>
      <vt:lpstr>Giập hoặc gẫy xương </vt:lpstr>
      <vt:lpstr>Chấn động não hoặc cột sống</vt:lpstr>
      <vt:lpstr>PowerPoint Presentation</vt:lpstr>
      <vt:lpstr>Củng cố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TRÁNH CHẤN THƯƠNG</dc:title>
  <dc:creator>AnhGiao</dc:creator>
  <cp:lastModifiedBy>Windows User</cp:lastModifiedBy>
  <cp:revision>35</cp:revision>
  <dcterms:created xsi:type="dcterms:W3CDTF">2021-08-25T02:49:10Z</dcterms:created>
  <dcterms:modified xsi:type="dcterms:W3CDTF">2021-09-10T03:42:28Z</dcterms:modified>
</cp:coreProperties>
</file>